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49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10/3/2019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10/3/2019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632327" y="463000"/>
            <a:ext cx="7766936" cy="1646302"/>
          </a:xfrm>
        </p:spPr>
        <p:txBody>
          <a:bodyPr/>
          <a:lstStyle/>
          <a:p>
            <a:pPr algn="ctr"/>
            <a:r>
              <a:rPr lang="es-ES" sz="4000" dirty="0" smtClean="0"/>
              <a:t>APARATOS DE REPRODUCCION SONORA A TRAVES DEL TIEMPO</a:t>
            </a:r>
            <a:endParaRPr lang="es-MX" sz="4000" dirty="0"/>
          </a:p>
        </p:txBody>
      </p:sp>
      <p:sp>
        <p:nvSpPr>
          <p:cNvPr id="3" name="Subtítulo 2"/>
          <p:cNvSpPr>
            <a:spLocks noGrp="1"/>
          </p:cNvSpPr>
          <p:nvPr>
            <p:ph type="subTitle" idx="1"/>
          </p:nvPr>
        </p:nvSpPr>
        <p:spPr/>
        <p:txBody>
          <a:bodyPr>
            <a:noAutofit/>
          </a:bodyPr>
          <a:lstStyle/>
          <a:p>
            <a:r>
              <a:rPr lang="es-ES" sz="3600" b="1" dirty="0" smtClean="0"/>
              <a:t>Alejandra Beltrán </a:t>
            </a:r>
          </a:p>
          <a:p>
            <a:r>
              <a:rPr lang="es-ES" sz="3600" b="1" dirty="0" smtClean="0"/>
              <a:t>5A</a:t>
            </a:r>
          </a:p>
          <a:p>
            <a:endParaRPr lang="es-MX" sz="3600" b="1" dirty="0"/>
          </a:p>
        </p:txBody>
      </p:sp>
    </p:spTree>
    <p:extLst>
      <p:ext uri="{BB962C8B-B14F-4D97-AF65-F5344CB8AC3E}">
        <p14:creationId xmlns:p14="http://schemas.microsoft.com/office/powerpoint/2010/main" val="157450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1110" y="518330"/>
            <a:ext cx="8596668" cy="1320800"/>
          </a:xfrm>
        </p:spPr>
        <p:txBody>
          <a:bodyPr>
            <a:noAutofit/>
          </a:bodyPr>
          <a:lstStyle/>
          <a:p>
            <a:pPr algn="ctr"/>
            <a:r>
              <a:rPr lang="es-MX" sz="4400" dirty="0"/>
              <a:t>La era acústica o </a:t>
            </a:r>
            <a:r>
              <a:rPr lang="es-MX" sz="4400" dirty="0" smtClean="0"/>
              <a:t>mecánica</a:t>
            </a:r>
            <a:br>
              <a:rPr lang="es-MX" sz="4400" dirty="0" smtClean="0"/>
            </a:br>
            <a:r>
              <a:rPr lang="es-MX" sz="4400" dirty="0" smtClean="0"/>
              <a:t> </a:t>
            </a:r>
            <a:r>
              <a:rPr lang="es-MX" sz="4400" dirty="0"/>
              <a:t>1877 a 1925.</a:t>
            </a:r>
          </a:p>
        </p:txBody>
      </p:sp>
      <p:pic>
        <p:nvPicPr>
          <p:cNvPr id="4" name="Marcador de contenido 3"/>
          <p:cNvPicPr>
            <a:picLocks noGrp="1" noChangeAspect="1"/>
          </p:cNvPicPr>
          <p:nvPr>
            <p:ph idx="1"/>
          </p:nvPr>
        </p:nvPicPr>
        <p:blipFill>
          <a:blip r:embed="rId2"/>
          <a:stretch>
            <a:fillRect/>
          </a:stretch>
        </p:blipFill>
        <p:spPr>
          <a:xfrm>
            <a:off x="8555725" y="1270000"/>
            <a:ext cx="3636275" cy="1995814"/>
          </a:xfrm>
          <a:prstGeom prst="rect">
            <a:avLst/>
          </a:prstGeom>
        </p:spPr>
      </p:pic>
      <p:sp>
        <p:nvSpPr>
          <p:cNvPr id="5" name="CuadroTexto 4"/>
          <p:cNvSpPr txBox="1"/>
          <p:nvPr/>
        </p:nvSpPr>
        <p:spPr>
          <a:xfrm>
            <a:off x="990485" y="2680570"/>
            <a:ext cx="5787025" cy="3416320"/>
          </a:xfrm>
          <a:prstGeom prst="rect">
            <a:avLst/>
          </a:prstGeom>
          <a:noFill/>
        </p:spPr>
        <p:txBody>
          <a:bodyPr wrap="square" rtlCol="0">
            <a:spAutoFit/>
          </a:bodyPr>
          <a:lstStyle/>
          <a:p>
            <a:r>
              <a:rPr lang="es-ES" sz="2400" dirty="0">
                <a:latin typeface="Century Gothic" panose="020B0502020202020204" pitchFamily="34" charset="0"/>
              </a:rPr>
              <a:t>La acústica (del griego </a:t>
            </a:r>
            <a:r>
              <a:rPr lang="es-ES" sz="2400" dirty="0" err="1">
                <a:latin typeface="Century Gothic" panose="020B0502020202020204" pitchFamily="34" charset="0"/>
              </a:rPr>
              <a:t>ἀκούω</a:t>
            </a:r>
            <a:r>
              <a:rPr lang="es-ES" sz="2400" dirty="0">
                <a:latin typeface="Century Gothic" panose="020B0502020202020204" pitchFamily="34" charset="0"/>
              </a:rPr>
              <a:t> 'oír') es una rama de la física interdisciplinaria que estudia el sonido, infrasonido y ultrasonido, es decir ondas mecánicas que se propagan a través de la materia (tanto sólida como líquida o gaseosa) (no pueden propagarse en el vacío) por medio de modelos físicos y matemáticos.</a:t>
            </a:r>
            <a:endParaRPr lang="es-MX" sz="2400" dirty="0">
              <a:latin typeface="Century Gothic" panose="020B0502020202020204" pitchFamily="34" charset="0"/>
            </a:endParaRPr>
          </a:p>
        </p:txBody>
      </p:sp>
      <p:pic>
        <p:nvPicPr>
          <p:cNvPr id="6" name="Imagen 5"/>
          <p:cNvPicPr>
            <a:picLocks noChangeAspect="1"/>
          </p:cNvPicPr>
          <p:nvPr/>
        </p:nvPicPr>
        <p:blipFill>
          <a:blip r:embed="rId3"/>
          <a:stretch>
            <a:fillRect/>
          </a:stretch>
        </p:blipFill>
        <p:spPr>
          <a:xfrm>
            <a:off x="186716" y="404073"/>
            <a:ext cx="1888701" cy="1731854"/>
          </a:xfrm>
          <a:prstGeom prst="rect">
            <a:avLst/>
          </a:prstGeom>
        </p:spPr>
      </p:pic>
      <p:pic>
        <p:nvPicPr>
          <p:cNvPr id="7" name="Imagen 6"/>
          <p:cNvPicPr>
            <a:picLocks noChangeAspect="1"/>
          </p:cNvPicPr>
          <p:nvPr/>
        </p:nvPicPr>
        <p:blipFill>
          <a:blip r:embed="rId4"/>
          <a:stretch>
            <a:fillRect/>
          </a:stretch>
        </p:blipFill>
        <p:spPr>
          <a:xfrm>
            <a:off x="7325442" y="3926214"/>
            <a:ext cx="4299561" cy="2579736"/>
          </a:xfrm>
          <a:prstGeom prst="rect">
            <a:avLst/>
          </a:prstGeom>
        </p:spPr>
      </p:pic>
    </p:spTree>
    <p:extLst>
      <p:ext uri="{BB962C8B-B14F-4D97-AF65-F5344CB8AC3E}">
        <p14:creationId xmlns:p14="http://schemas.microsoft.com/office/powerpoint/2010/main" val="2330683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359080"/>
            <a:ext cx="8596668" cy="1320800"/>
          </a:xfrm>
        </p:spPr>
        <p:txBody>
          <a:bodyPr>
            <a:noAutofit/>
          </a:bodyPr>
          <a:lstStyle/>
          <a:p>
            <a:pPr algn="ctr"/>
            <a:r>
              <a:rPr lang="es-MX" sz="4800" dirty="0" smtClean="0"/>
              <a:t>La </a:t>
            </a:r>
            <a:r>
              <a:rPr lang="es-MX" sz="4800" dirty="0"/>
              <a:t>era </a:t>
            </a:r>
            <a:r>
              <a:rPr lang="es-MX" sz="4800" dirty="0" smtClean="0"/>
              <a:t>eléctrica</a:t>
            </a:r>
            <a:br>
              <a:rPr lang="es-MX" sz="4800" dirty="0" smtClean="0"/>
            </a:br>
            <a:r>
              <a:rPr lang="es-MX" sz="4800" dirty="0" smtClean="0"/>
              <a:t> </a:t>
            </a:r>
            <a:r>
              <a:rPr lang="es-MX" sz="4800" dirty="0"/>
              <a:t>1925 a 1945</a:t>
            </a:r>
          </a:p>
        </p:txBody>
      </p:sp>
      <p:sp>
        <p:nvSpPr>
          <p:cNvPr id="3" name="Marcador de contenido 2"/>
          <p:cNvSpPr>
            <a:spLocks noGrp="1"/>
          </p:cNvSpPr>
          <p:nvPr>
            <p:ph idx="1"/>
          </p:nvPr>
        </p:nvSpPr>
        <p:spPr>
          <a:xfrm>
            <a:off x="677334" y="2160589"/>
            <a:ext cx="4959378" cy="2474041"/>
          </a:xfrm>
        </p:spPr>
        <p:txBody>
          <a:bodyPr>
            <a:noAutofit/>
          </a:bodyPr>
          <a:lstStyle/>
          <a:p>
            <a:r>
              <a:rPr lang="es-ES" sz="2400" dirty="0" smtClean="0"/>
              <a:t>En </a:t>
            </a:r>
            <a:r>
              <a:rPr lang="es-ES" sz="2400" dirty="0"/>
              <a:t>1925, Columbia cambia la forma de grabación, introduciendo la técnica de grabación eléctrica, patentada por la Western Electric, frente a la tradicional grabación mecánica. La grabación eléctrica ofrecía una claridad y un tono no conseguidos hasta entonces. El proceso se denominó comercialmente Viva Tonal.</a:t>
            </a:r>
            <a:endParaRPr lang="es-MX" sz="2400" dirty="0"/>
          </a:p>
        </p:txBody>
      </p:sp>
      <p:pic>
        <p:nvPicPr>
          <p:cNvPr id="4" name="Imagen 3"/>
          <p:cNvPicPr>
            <a:picLocks noChangeAspect="1"/>
          </p:cNvPicPr>
          <p:nvPr/>
        </p:nvPicPr>
        <p:blipFill>
          <a:blip r:embed="rId2"/>
          <a:stretch>
            <a:fillRect/>
          </a:stretch>
        </p:blipFill>
        <p:spPr>
          <a:xfrm>
            <a:off x="6469236" y="2160589"/>
            <a:ext cx="4714875" cy="3571875"/>
          </a:xfrm>
          <a:prstGeom prst="rect">
            <a:avLst/>
          </a:prstGeom>
        </p:spPr>
      </p:pic>
    </p:spTree>
    <p:extLst>
      <p:ext uri="{BB962C8B-B14F-4D97-AF65-F5344CB8AC3E}">
        <p14:creationId xmlns:p14="http://schemas.microsoft.com/office/powerpoint/2010/main" val="3469466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6918" y="96033"/>
            <a:ext cx="8596668" cy="1320800"/>
          </a:xfrm>
        </p:spPr>
        <p:txBody>
          <a:bodyPr>
            <a:noAutofit/>
          </a:bodyPr>
          <a:lstStyle/>
          <a:p>
            <a:pPr algn="ctr"/>
            <a:r>
              <a:rPr lang="es-MX" sz="4400" dirty="0"/>
              <a:t>La era </a:t>
            </a:r>
            <a:r>
              <a:rPr lang="es-MX" sz="4400" dirty="0" smtClean="0"/>
              <a:t>magnética</a:t>
            </a:r>
            <a:br>
              <a:rPr lang="es-MX" sz="4400" dirty="0" smtClean="0"/>
            </a:br>
            <a:r>
              <a:rPr lang="es-MX" sz="4400" dirty="0" smtClean="0"/>
              <a:t> </a:t>
            </a:r>
            <a:r>
              <a:rPr lang="es-MX" sz="4400" dirty="0"/>
              <a:t>1945 a 1975.</a:t>
            </a:r>
          </a:p>
        </p:txBody>
      </p:sp>
      <p:sp>
        <p:nvSpPr>
          <p:cNvPr id="3" name="Marcador de contenido 2"/>
          <p:cNvSpPr>
            <a:spLocks noGrp="1"/>
          </p:cNvSpPr>
          <p:nvPr>
            <p:ph idx="1"/>
          </p:nvPr>
        </p:nvSpPr>
        <p:spPr>
          <a:xfrm>
            <a:off x="0" y="1433876"/>
            <a:ext cx="8229600" cy="3880773"/>
          </a:xfrm>
        </p:spPr>
        <p:txBody>
          <a:bodyPr>
            <a:normAutofit fontScale="92500" lnSpcReduction="10000"/>
          </a:bodyPr>
          <a:lstStyle/>
          <a:p>
            <a:r>
              <a:rPr lang="es-ES" dirty="0"/>
              <a:t>Al comienzo no fue fácil. Todos debían meterse en el desconocido mundo de los computadores y la informática, no tenían asesoría ni referencias de otros países y, fuera de eso, se tenían que luchar contra la resistencia al cambio que ofrecían los funcionarios de la entidad , dijo Martha </a:t>
            </a:r>
            <a:r>
              <a:rPr lang="es-ES" dirty="0" err="1"/>
              <a:t>Bahamón</a:t>
            </a:r>
            <a:r>
              <a:rPr lang="es-ES" dirty="0"/>
              <a:t> de Restrepo, la Superintendente.</a:t>
            </a:r>
          </a:p>
          <a:p>
            <a:endParaRPr lang="es-ES" dirty="0"/>
          </a:p>
          <a:p>
            <a:r>
              <a:rPr lang="es-ES" dirty="0"/>
              <a:t>Pero no había otra salida. O se le imprimía visión de siglo XXI a la Superintendencia o se ahondaba más en el abismo de una institución obsoleta. Ese fue el dilema que se planteó Martha </a:t>
            </a:r>
            <a:r>
              <a:rPr lang="es-ES" dirty="0" err="1"/>
              <a:t>Bahamón</a:t>
            </a:r>
            <a:r>
              <a:rPr lang="es-ES" dirty="0"/>
              <a:t> cuando asumió la dirección de la superintendencia.</a:t>
            </a:r>
          </a:p>
          <a:p>
            <a:endParaRPr lang="es-ES" dirty="0"/>
          </a:p>
          <a:p>
            <a:r>
              <a:rPr lang="es-ES" dirty="0"/>
              <a:t>Oficina modelo Finalmente, en mayo de 1992 se inició la conformación de la base de datos modelo, en la oficina norte de Bogotá, al mando del registrador de instrumentos Eduardo Caicedo.</a:t>
            </a:r>
          </a:p>
          <a:p>
            <a:endParaRPr lang="es-ES" dirty="0"/>
          </a:p>
        </p:txBody>
      </p:sp>
      <p:pic>
        <p:nvPicPr>
          <p:cNvPr id="4" name="Imagen 3"/>
          <p:cNvPicPr>
            <a:picLocks noChangeAspect="1"/>
          </p:cNvPicPr>
          <p:nvPr/>
        </p:nvPicPr>
        <p:blipFill>
          <a:blip r:embed="rId2"/>
          <a:stretch>
            <a:fillRect/>
          </a:stretch>
        </p:blipFill>
        <p:spPr>
          <a:xfrm>
            <a:off x="8079288" y="3111215"/>
            <a:ext cx="4112712" cy="3190875"/>
          </a:xfrm>
          <a:prstGeom prst="rect">
            <a:avLst/>
          </a:prstGeom>
        </p:spPr>
      </p:pic>
    </p:spTree>
    <p:extLst>
      <p:ext uri="{BB962C8B-B14F-4D97-AF65-F5344CB8AC3E}">
        <p14:creationId xmlns:p14="http://schemas.microsoft.com/office/powerpoint/2010/main" val="3877961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t>era </a:t>
            </a:r>
            <a:r>
              <a:rPr lang="es-ES" dirty="0" smtClean="0"/>
              <a:t>digital</a:t>
            </a:r>
            <a:br>
              <a:rPr lang="es-ES" dirty="0" smtClean="0"/>
            </a:br>
            <a:r>
              <a:rPr lang="es-ES" dirty="0" smtClean="0"/>
              <a:t> </a:t>
            </a:r>
            <a:r>
              <a:rPr lang="es-ES" dirty="0"/>
              <a:t>1975 hasta la actualidad.</a:t>
            </a:r>
            <a:endParaRPr lang="es-MX" dirty="0"/>
          </a:p>
        </p:txBody>
      </p:sp>
      <p:sp>
        <p:nvSpPr>
          <p:cNvPr id="3" name="Marcador de contenido 2"/>
          <p:cNvSpPr>
            <a:spLocks noGrp="1"/>
          </p:cNvSpPr>
          <p:nvPr>
            <p:ph idx="1"/>
          </p:nvPr>
        </p:nvSpPr>
        <p:spPr>
          <a:xfrm>
            <a:off x="677334" y="2160589"/>
            <a:ext cx="5009482" cy="3880773"/>
          </a:xfrm>
        </p:spPr>
        <p:txBody>
          <a:bodyPr>
            <a:noAutofit/>
          </a:bodyPr>
          <a:lstStyle/>
          <a:p>
            <a:r>
              <a:rPr lang="es-ES" sz="2800" dirty="0"/>
              <a:t>La Era de la Información (también conocida como Era Digital o Era Informática) es el nombre que recibe el período de la historia de la humanidad que va ligado a las tecnologías de la información y la comunicación (TIC).</a:t>
            </a:r>
            <a:endParaRPr lang="es-MX" sz="2800" dirty="0"/>
          </a:p>
        </p:txBody>
      </p:sp>
      <p:pic>
        <p:nvPicPr>
          <p:cNvPr id="4" name="Imagen 3"/>
          <p:cNvPicPr>
            <a:picLocks noChangeAspect="1"/>
          </p:cNvPicPr>
          <p:nvPr/>
        </p:nvPicPr>
        <p:blipFill>
          <a:blip r:embed="rId2"/>
          <a:stretch>
            <a:fillRect/>
          </a:stretch>
        </p:blipFill>
        <p:spPr>
          <a:xfrm>
            <a:off x="5898845" y="2030608"/>
            <a:ext cx="6138667" cy="3724275"/>
          </a:xfrm>
          <a:prstGeom prst="rect">
            <a:avLst/>
          </a:prstGeom>
        </p:spPr>
      </p:pic>
    </p:spTree>
    <p:extLst>
      <p:ext uri="{BB962C8B-B14F-4D97-AF65-F5344CB8AC3E}">
        <p14:creationId xmlns:p14="http://schemas.microsoft.com/office/powerpoint/2010/main" val="423471235"/>
      </p:ext>
    </p:extLst>
  </p:cSld>
  <p:clrMapOvr>
    <a:masterClrMapping/>
  </p:clrMapOvr>
</p:sld>
</file>

<file path=ppt/theme/theme1.xml><?xml version="1.0" encoding="utf-8"?>
<a:theme xmlns:a="http://schemas.openxmlformats.org/drawingml/2006/main" name="Fac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20</TotalTime>
  <Words>320</Words>
  <Application>Microsoft Office PowerPoint</Application>
  <PresentationFormat>Panorámica</PresentationFormat>
  <Paragraphs>15</Paragraphs>
  <Slides>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vt:i4>
      </vt:variant>
    </vt:vector>
  </HeadingPairs>
  <TitlesOfParts>
    <vt:vector size="10" baseType="lpstr">
      <vt:lpstr>Arial</vt:lpstr>
      <vt:lpstr>Century Gothic</vt:lpstr>
      <vt:lpstr>Trebuchet MS</vt:lpstr>
      <vt:lpstr>Wingdings 3</vt:lpstr>
      <vt:lpstr>Faceta</vt:lpstr>
      <vt:lpstr>APARATOS DE REPRODUCCION SONORA A TRAVES DEL TIEMPO</vt:lpstr>
      <vt:lpstr>La era acústica o mecánica  1877 a 1925.</vt:lpstr>
      <vt:lpstr>La era eléctrica  1925 a 1945</vt:lpstr>
      <vt:lpstr>La era magnética  1945 a 1975.</vt:lpstr>
      <vt:lpstr>era digital  1975 hasta la actualidad.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APARATOS DE REPRODUCCION SONORA A TRAVES DEL TIEMPO</dc:title>
  <dc:creator>Preparatoria</dc:creator>
  <cp:lastModifiedBy>Preparatoria</cp:lastModifiedBy>
  <cp:revision>3</cp:revision>
  <dcterms:created xsi:type="dcterms:W3CDTF">2019-10-03T18:07:39Z</dcterms:created>
  <dcterms:modified xsi:type="dcterms:W3CDTF">2019-10-03T18:27:45Z</dcterms:modified>
</cp:coreProperties>
</file>